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71" r:id="rId9"/>
    <p:sldId id="265" r:id="rId10"/>
    <p:sldId id="266" r:id="rId11"/>
    <p:sldId id="272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3"/>
    <p:restoredTop sz="94660"/>
  </p:normalViewPr>
  <p:slideViewPr>
    <p:cSldViewPr snapToGrid="0">
      <p:cViewPr>
        <p:scale>
          <a:sx n="145" d="100"/>
          <a:sy n="145" d="100"/>
        </p:scale>
        <p:origin x="38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61300-DA9C-4F44-B7AD-C819B6DDE2BE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CBE67B-914F-FC44-8460-EDABF1EDB4CE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367575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BE67B-914F-FC44-8460-EDABF1EDB4CE}" type="slidenum">
              <a:rPr lang="en-RO" smtClean="0"/>
              <a:t>1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033076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78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34324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20647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639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939185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202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73567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118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581306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477659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181897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964C222-6E45-CA4C-B370-F24F27C3AB16}" type="datetimeFigureOut">
              <a:rPr lang="en-RO" smtClean="0"/>
              <a:t>15.01.2025</a:t>
            </a:fld>
            <a:endParaRPr lang="en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0829B-E6A3-A940-A598-6DACFB9C700A}" type="slidenum">
              <a:rPr lang="en-RO" smtClean="0"/>
              <a:t>‹#›</a:t>
            </a:fld>
            <a:endParaRPr lang="en-RO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15960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33A32-8381-378F-E9CB-59BAC1BFF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30" y="4007555"/>
            <a:ext cx="5518066" cy="2268559"/>
          </a:xfrm>
        </p:spPr>
        <p:txBody>
          <a:bodyPr>
            <a:normAutofit/>
          </a:bodyPr>
          <a:lstStyle/>
          <a:p>
            <a:r>
              <a:rPr lang="en-RO" sz="2500" dirty="0"/>
              <a:t>Oprea Darius-Emanuel</a:t>
            </a:r>
            <a:br>
              <a:rPr lang="en-RO" sz="2500" dirty="0"/>
            </a:br>
            <a:r>
              <a:rPr lang="en-RO" sz="2500" dirty="0"/>
              <a:t>IVA 1</a:t>
            </a:r>
            <a:br>
              <a:rPr lang="en-RO" sz="2500" dirty="0"/>
            </a:br>
            <a:r>
              <a:rPr lang="en-RO" sz="2500" dirty="0"/>
              <a:t>Jan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E639FA-DD16-61E7-0291-841E46D4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5911" y="2142574"/>
            <a:ext cx="6492985" cy="1864981"/>
          </a:xfrm>
        </p:spPr>
        <p:txBody>
          <a:bodyPr>
            <a:normAutofit/>
          </a:bodyPr>
          <a:lstStyle/>
          <a:p>
            <a:r>
              <a:rPr lang="en-GB" sz="2000" b="1" dirty="0"/>
              <a:t>Multi-Agent Architecture for Information Retrieval and Intelligent Monitoring by UAVs in Known Environments Affected by Catastrophes</a:t>
            </a:r>
            <a:br>
              <a:rPr lang="en-GB" sz="2000" b="1" dirty="0"/>
            </a:br>
            <a:r>
              <a:rPr lang="en-GB" sz="2000" b="1" dirty="0"/>
              <a:t>- </a:t>
            </a:r>
            <a:r>
              <a:rPr lang="en-GB" sz="2000" i="1" dirty="0">
                <a:effectLst/>
                <a:latin typeface="Helvetica" pitchFamily="2" charset="0"/>
              </a:rPr>
              <a:t>D. Vallejo</a:t>
            </a:r>
            <a:endParaRPr lang="en-GB" sz="2000" dirty="0">
              <a:effectLst/>
              <a:latin typeface="Helvetica" pitchFamily="2" charset="0"/>
            </a:endParaRPr>
          </a:p>
          <a:p>
            <a:endParaRPr lang="en-GB" sz="2000" b="1" dirty="0"/>
          </a:p>
          <a:p>
            <a:endParaRPr lang="en-RO" sz="2000" dirty="0"/>
          </a:p>
        </p:txBody>
      </p:sp>
    </p:spTree>
    <p:extLst>
      <p:ext uri="{BB962C8B-B14F-4D97-AF65-F5344CB8AC3E}">
        <p14:creationId xmlns:p14="http://schemas.microsoft.com/office/powerpoint/2010/main" val="327108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3C38C329-05C1-44E0-942C-D7A60A7F2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40E99DB-69B1-42D9-9A2E-A196302E0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60DFF115-119D-479E-9D15-475C47026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A98F3A3-687B-4002-93F2-58E8590DC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7A1367E-049C-45E5-9C32-CC32DCEAE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174" y="0"/>
            <a:ext cx="9590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96855B-81BB-B0D6-937E-7C35C21B7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042" y="140931"/>
            <a:ext cx="8792264" cy="14904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2800" b="1" dirty="0"/>
              <a:t>Case Study: Industrial Complex and City Scenario</a:t>
            </a:r>
            <a:br>
              <a:rPr lang="en-GB" sz="2800" b="1" dirty="0"/>
            </a:br>
            <a:endParaRPr lang="en-US" sz="2800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E1CAA8C-D8F1-4D3B-87B4-4B17F3E28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5674" y="0"/>
            <a:ext cx="27432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04DD70-B8BB-42E9-6CAF-4E0261A6D5DB}"/>
              </a:ext>
            </a:extLst>
          </p:cNvPr>
          <p:cNvSpPr txBox="1"/>
          <p:nvPr/>
        </p:nvSpPr>
        <p:spPr>
          <a:xfrm>
            <a:off x="1363042" y="1237785"/>
            <a:ext cx="88960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authors tested their system in a simulated scenario involving an industrial complex near a city. In this scenario, a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toxic smoke</a:t>
            </a: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cloud</a:t>
            </a:r>
            <a:r>
              <a:rPr lang="en-GB" dirty="0"/>
              <a:t> spreads from the industrial complex after a hypothetical earthquake.</a:t>
            </a:r>
          </a:p>
          <a:p>
            <a:endParaRPr lang="en-GB" dirty="0"/>
          </a:p>
          <a:p>
            <a:endParaRPr lang="en-GB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dirty="0"/>
              <a:t>Key tasks performed by the system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 Monitoring Exit Roads</a:t>
            </a:r>
            <a:r>
              <a:rPr lang="en-GB" dirty="0"/>
              <a:t>: The system deployed drones to monitor critical exit roads from the industrial complex to the city.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 Analyzing Toxic Smoke Spread</a:t>
            </a:r>
            <a:r>
              <a:rPr lang="en-GB" dirty="0"/>
              <a:t>: The drones gathered data on the spread of toxic smoke and shared their findings through the blackboard system.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 Supporting Evacuation</a:t>
            </a:r>
            <a:r>
              <a:rPr lang="en-GB" dirty="0"/>
              <a:t>: The system provided recommendations to human operators on how to manage evacuations and reduce the risk to people in the city.</a:t>
            </a:r>
          </a:p>
        </p:txBody>
      </p:sp>
    </p:spTree>
    <p:extLst>
      <p:ext uri="{BB962C8B-B14F-4D97-AF65-F5344CB8AC3E}">
        <p14:creationId xmlns:p14="http://schemas.microsoft.com/office/powerpoint/2010/main" val="1998389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A82BDD-F19F-48B4-2831-3BA372C8D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53" y="548054"/>
            <a:ext cx="8025493" cy="576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7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8017C6-D135-0C34-1664-13345C317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>
            <a:extLst>
              <a:ext uri="{FF2B5EF4-FFF2-40B4-BE49-F238E27FC236}">
                <a16:creationId xmlns:a16="http://schemas.microsoft.com/office/drawing/2014/main" id="{25C91EE5-8FDE-C088-D8B8-259775699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44FB0C45-9EA8-647A-8EF9-4FF8722ED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1C686643-293C-B8B3-55D6-E76327432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CD1E8CD-762D-7DD6-8A0A-8A1538D35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E9F9167-8A75-6266-0852-63011DCCA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892EE1A-8CEA-8B83-BA4A-3859993D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0699611-80C0-64AA-BF70-FADC18FD6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A0CF27A9-2B26-39DC-16B5-7EAEAC5A0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15C51F0C-D34A-72DC-3D17-FF1D493FF4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81F0CF7-C6CE-E6AB-786F-5E8BBEB1D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8E93098-6271-0292-B4D7-BF63B6A6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78062ED-24D7-7827-846D-DEEB52854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174" y="0"/>
            <a:ext cx="9590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A6A238-DA21-B5EB-1DF7-E8910F5A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042" y="140931"/>
            <a:ext cx="8792264" cy="14904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2800" b="1" dirty="0"/>
              <a:t>Results and Discussion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59C3816-2249-23D9-BA5F-97786B24D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5674" y="0"/>
            <a:ext cx="27432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44F5C-6C2E-B530-670C-05256F320C12}"/>
              </a:ext>
            </a:extLst>
          </p:cNvPr>
          <p:cNvSpPr txBox="1"/>
          <p:nvPr/>
        </p:nvSpPr>
        <p:spPr>
          <a:xfrm>
            <a:off x="1363042" y="1237785"/>
            <a:ext cx="889608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The case study showed that </a:t>
            </a:r>
            <a:r>
              <a:rPr lang="en-GB" i="1" dirty="0">
                <a:solidFill>
                  <a:schemeClr val="tx2">
                    <a:lumMod val="50000"/>
                  </a:schemeClr>
                </a:solidFill>
              </a:rPr>
              <a:t>the multi-agent system could effectively monitor a large area, detect risks like toxic smoke, and provide valuable insights to human operators.</a:t>
            </a:r>
          </a:p>
          <a:p>
            <a:endParaRPr lang="en-GB" b="1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000" b="1" dirty="0"/>
              <a:t>Advantages of the Proposed System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Faster data retrieval compared to traditional methods.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Better coordination between drones.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Reduced response time in emergencies.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000" b="1" dirty="0"/>
              <a:t>Challenges Identified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The system requires careful planning of drone missions.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Communication between agents can be affected by obstacles in 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2720478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50A63-DB50-89CA-8429-4F19D1DF4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>
            <a:extLst>
              <a:ext uri="{FF2B5EF4-FFF2-40B4-BE49-F238E27FC236}">
                <a16:creationId xmlns:a16="http://schemas.microsoft.com/office/drawing/2014/main" id="{77D8016E-DA50-1410-EA18-154C5F266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ACE7B35C-0BD0-8A7F-0938-F26BC2754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640C3537-9D25-A06B-21AC-17FE94A63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2EBECE0-A37A-3184-166C-BD9140731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AB86E0B-04A1-6489-231C-B4185EFBA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5A32B7E-E0DA-A122-32E7-D48C5E186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C484830-CF4D-4AC9-2391-B477816C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3930FF14-BF1F-94B0-E8A2-0343668A5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6DF9843E-9872-4585-55B8-2CB3B6372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64E17688-543E-2C26-4D38-A278C688A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7241CE1-BB7E-7F63-254A-DBCE0CD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25F9337-C198-8B82-0780-4608722CF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174" y="0"/>
            <a:ext cx="9590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31491-7F4C-6C55-2CED-E5FA45E5B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042" y="140931"/>
            <a:ext cx="8792264" cy="14904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2800" b="1" dirty="0"/>
              <a:t>Conclusion</a:t>
            </a:r>
            <a:endParaRPr lang="en-GB" sz="4800" b="1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E09D10A-F4D9-8A5E-B2BF-CBA05FC72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5674" y="0"/>
            <a:ext cx="27432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F3E804-6D00-F195-3164-CEB679D9EBAF}"/>
              </a:ext>
            </a:extLst>
          </p:cNvPr>
          <p:cNvSpPr txBox="1"/>
          <p:nvPr/>
        </p:nvSpPr>
        <p:spPr>
          <a:xfrm>
            <a:off x="1363042" y="1237785"/>
            <a:ext cx="88960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dirty="0"/>
              <a:t>The paper concludes that the proposed multi-agent system using UAVs is a promising solution for disaster management.</a:t>
            </a:r>
          </a:p>
          <a:p>
            <a:endParaRPr lang="en-GB" dirty="0"/>
          </a:p>
          <a:p>
            <a:r>
              <a:rPr lang="en-GB" dirty="0"/>
              <a:t>The architecture provides flexibility, scalability, and robustness, making it suitable for various disaster scenarios.</a:t>
            </a:r>
          </a:p>
          <a:p>
            <a:endParaRPr lang="en-GB" dirty="0"/>
          </a:p>
          <a:p>
            <a:endParaRPr lang="en-GB" b="1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b="1" dirty="0"/>
              <a:t>Future Work</a:t>
            </a:r>
          </a:p>
          <a:p>
            <a:endParaRPr lang="en-GB" dirty="0"/>
          </a:p>
          <a:p>
            <a:r>
              <a:rPr lang="en-GB" dirty="0"/>
              <a:t>The authors suggest further improvements in areas like: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Real-time path planning for drones.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Integration with terrestrial robots.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Testing the system in real-world disaster situations.</a:t>
            </a:r>
          </a:p>
        </p:txBody>
      </p:sp>
    </p:spTree>
    <p:extLst>
      <p:ext uri="{BB962C8B-B14F-4D97-AF65-F5344CB8AC3E}">
        <p14:creationId xmlns:p14="http://schemas.microsoft.com/office/powerpoint/2010/main" val="3385266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508E31-4882-3A8A-4E38-1F85D8CB8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>
            <a:extLst>
              <a:ext uri="{FF2B5EF4-FFF2-40B4-BE49-F238E27FC236}">
                <a16:creationId xmlns:a16="http://schemas.microsoft.com/office/drawing/2014/main" id="{ACC7400A-9093-C0DC-537F-05D25D266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D42FA48-BEDC-CDBF-A68A-687B827A5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9637BD82-C7F9-A0E2-72F7-09FBE5831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D063A19-BCE4-E2FF-86AA-16AE75AB0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47CDAB0-B9A3-53ED-F017-0DD60829B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0C78DBD-E701-B822-255D-307452381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1F0D458-59A7-B7AF-2EB4-02AC1EEB5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4517BD67-96A8-9F0F-96CC-97708ACD1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F27799C6-A5E5-7C7B-E9A5-DE3AB78A0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9FA246F3-F08E-80CC-E454-6BD6C72EE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1C17189-3E55-8B26-0AB7-28A7E19F8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F436B97-0613-721D-E05A-D1310B7EF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174" y="0"/>
            <a:ext cx="9590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3C3F0-0A0C-3440-AE39-5DBA3DD7D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042" y="140931"/>
            <a:ext cx="8792264" cy="14904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2800" b="1" dirty="0"/>
              <a:t>Key Takeaways</a:t>
            </a:r>
            <a:endParaRPr lang="en-GB" sz="8000" b="1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B80830B-6637-D38C-E103-E8D7D1681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5674" y="0"/>
            <a:ext cx="27432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4B5A6-9337-81B6-0A4E-CB69A0B24DCE}"/>
              </a:ext>
            </a:extLst>
          </p:cNvPr>
          <p:cNvSpPr txBox="1"/>
          <p:nvPr/>
        </p:nvSpPr>
        <p:spPr>
          <a:xfrm>
            <a:off x="1363042" y="1237785"/>
            <a:ext cx="88960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Multi-agent systems can enhance UAV-based disaster management by improving coordination and information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The proposed architecture allows for quick deployment, intelligent monitoring, and decision-making support.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The case study demonstrates the practical application of the system in a simulated disaster scenario.</a:t>
            </a:r>
          </a:p>
        </p:txBody>
      </p:sp>
    </p:spTree>
    <p:extLst>
      <p:ext uri="{BB962C8B-B14F-4D97-AF65-F5344CB8AC3E}">
        <p14:creationId xmlns:p14="http://schemas.microsoft.com/office/powerpoint/2010/main" val="3392293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6343CF-CA63-4EB1-337B-6FF10BE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9898" y="2421553"/>
            <a:ext cx="7155598" cy="31339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dirty="0">
                <a:solidFill>
                  <a:srgbClr val="1F2D29"/>
                </a:solidFill>
              </a:rPr>
              <a:t>THANK YOU!</a:t>
            </a:r>
            <a:br>
              <a:rPr lang="en-US" sz="6600" dirty="0">
                <a:solidFill>
                  <a:srgbClr val="1F2D29"/>
                </a:solidFill>
              </a:rPr>
            </a:br>
            <a:br>
              <a:rPr lang="en-US" sz="6600" dirty="0">
                <a:solidFill>
                  <a:srgbClr val="1F2D29"/>
                </a:solidFill>
              </a:rPr>
            </a:br>
            <a:r>
              <a:rPr lang="en-US" sz="3200" dirty="0">
                <a:solidFill>
                  <a:srgbClr val="1F2D29"/>
                </a:solidFill>
              </a:rPr>
              <a:t>OPREA DARIUS-EMANUEL</a:t>
            </a:r>
            <a:endParaRPr lang="en-US" sz="6600" dirty="0">
              <a:solidFill>
                <a:srgbClr val="1F2D29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64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A914-824A-2A2F-864F-7D5030CA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2395" y="764389"/>
            <a:ext cx="7958331" cy="1530542"/>
          </a:xfrm>
        </p:spPr>
        <p:txBody>
          <a:bodyPr>
            <a:normAutofit/>
          </a:bodyPr>
          <a:lstStyle/>
          <a:p>
            <a:pPr algn="l"/>
            <a:r>
              <a:rPr lang="en-GB" sz="2800" b="1" dirty="0"/>
              <a:t>Introduction</a:t>
            </a:r>
            <a:br>
              <a:rPr lang="en-GB" sz="2800" b="1" dirty="0"/>
            </a:br>
            <a:endParaRPr lang="en-RO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1FD1A-3FFF-16C2-45B2-13BC04BB5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1534" y="2142908"/>
            <a:ext cx="8207265" cy="3387664"/>
          </a:xfrm>
        </p:spPr>
        <p:txBody>
          <a:bodyPr anchor="t">
            <a:normAutofit fontScale="92500" lnSpcReduction="20000"/>
          </a:bodyPr>
          <a:lstStyle/>
          <a:p>
            <a:r>
              <a:rPr lang="en-GB" dirty="0"/>
              <a:t>The paper discusses a multi-agent system using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Unmanned Aerial Vehicles (UAVs)</a:t>
            </a:r>
            <a:r>
              <a:rPr lang="en-GB" dirty="0"/>
              <a:t> to gather and analyze information in areas impacted by natural or man-made catastrophes, such as earthquakes or industrial accidents. The main objective is quickly retrieving data from known environments to help human operators make better emergency decisions.</a:t>
            </a:r>
          </a:p>
          <a:p>
            <a:r>
              <a:rPr lang="en-GB" dirty="0"/>
              <a:t>The system deploys multiple intelligent agents to monitor points of interest (e.g., roads, and buildings) and support crisis management. UAVs, commonly known as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drones</a:t>
            </a:r>
            <a:r>
              <a:rPr lang="en-GB" dirty="0"/>
              <a:t>, are used because of their flexibility,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rapid response time</a:t>
            </a:r>
            <a:r>
              <a:rPr lang="en-GB" dirty="0"/>
              <a:t>, and ability to access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difficult-to-reach areas</a:t>
            </a:r>
            <a:r>
              <a:rPr lang="en-GB" dirty="0"/>
              <a:t>.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298174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0BE9-70E6-3AD0-0E93-BCC103A25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412" y="1201723"/>
            <a:ext cx="3133750" cy="4454554"/>
          </a:xfrm>
        </p:spPr>
        <p:txBody>
          <a:bodyPr anchor="ctr">
            <a:normAutofit/>
          </a:bodyPr>
          <a:lstStyle/>
          <a:p>
            <a:r>
              <a:rPr lang="en-GB" sz="2800" b="1" dirty="0"/>
              <a:t>Motivation</a:t>
            </a:r>
            <a:br>
              <a:rPr lang="en-GB" sz="2000" b="1" dirty="0"/>
            </a:br>
            <a:endParaRPr lang="en-RO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38E0B-1673-628B-2A50-8DD1D37F2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4363" y="1201723"/>
            <a:ext cx="5329250" cy="4454554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GB" sz="1600" dirty="0"/>
              <a:t>The authors explain that current solutions for disaster response often lack scalability and flexibility. Traditional robots or drones can </a:t>
            </a:r>
            <a:r>
              <a:rPr lang="en-GB" sz="1600" dirty="0">
                <a:solidFill>
                  <a:schemeClr val="tx2">
                    <a:lumMod val="50000"/>
                  </a:schemeClr>
                </a:solidFill>
              </a:rPr>
              <a:t>only perform limited tasks</a:t>
            </a:r>
            <a:r>
              <a:rPr lang="en-GB" sz="1600" dirty="0"/>
              <a:t>, and many existing systems focus on single tasks like obstacle avoidance or route planning.</a:t>
            </a:r>
          </a:p>
          <a:p>
            <a:pPr marL="0" indent="0">
              <a:buNone/>
            </a:pPr>
            <a:r>
              <a:rPr lang="en-GB" sz="1600" dirty="0"/>
              <a:t>The proposed architecture aims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Improve </a:t>
            </a:r>
            <a:r>
              <a:rPr lang="en-GB" sz="1600" dirty="0">
                <a:solidFill>
                  <a:schemeClr val="tx2">
                    <a:lumMod val="50000"/>
                  </a:schemeClr>
                </a:solidFill>
              </a:rPr>
              <a:t>coordination</a:t>
            </a:r>
            <a:r>
              <a:rPr lang="en-GB" sz="1600" dirty="0"/>
              <a:t> among </a:t>
            </a:r>
            <a:r>
              <a:rPr lang="en-GB" sz="1600" dirty="0">
                <a:solidFill>
                  <a:schemeClr val="tx2">
                    <a:lumMod val="50000"/>
                  </a:schemeClr>
                </a:solidFill>
              </a:rPr>
              <a:t>multiple UAVs</a:t>
            </a:r>
            <a:r>
              <a:rPr lang="en-GB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Enable intelligent analysis of the environment.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Provide </a:t>
            </a:r>
            <a:r>
              <a:rPr lang="en-GB" sz="1600" dirty="0">
                <a:solidFill>
                  <a:schemeClr val="tx2">
                    <a:lumMod val="50000"/>
                  </a:schemeClr>
                </a:solidFill>
              </a:rPr>
              <a:t>decision-making support</a:t>
            </a:r>
            <a:r>
              <a:rPr lang="en-GB" sz="1600" dirty="0"/>
              <a:t> to human staff during disasters.</a:t>
            </a:r>
          </a:p>
          <a:p>
            <a:r>
              <a:rPr lang="en-GB" sz="1600" dirty="0"/>
              <a:t>The system is designed to be </a:t>
            </a:r>
            <a:r>
              <a:rPr lang="en-GB" sz="1600" dirty="0">
                <a:solidFill>
                  <a:schemeClr val="tx2">
                    <a:lumMod val="50000"/>
                  </a:schemeClr>
                </a:solidFill>
              </a:rPr>
              <a:t>adaptable</a:t>
            </a:r>
            <a:r>
              <a:rPr lang="en-GB" sz="1600" dirty="0"/>
              <a:t>, allowing the addition of new drones, sensors, and algorithms as needed.</a:t>
            </a:r>
          </a:p>
          <a:p>
            <a:endParaRPr lang="en-RO" sz="1800" dirty="0"/>
          </a:p>
        </p:txBody>
      </p:sp>
    </p:spTree>
    <p:extLst>
      <p:ext uri="{BB962C8B-B14F-4D97-AF65-F5344CB8AC3E}">
        <p14:creationId xmlns:p14="http://schemas.microsoft.com/office/powerpoint/2010/main" val="1866669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C5C-CADA-C4C1-CEAC-3EBEF7C9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2298" y="569239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GB" sz="2800" b="1" dirty="0"/>
              <a:t>Proposed Multi-Agent Architecture</a:t>
            </a:r>
            <a:br>
              <a:rPr lang="en-GB" sz="2800" b="1" dirty="0"/>
            </a:br>
            <a:endParaRPr lang="en-RO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1B9D0-8193-D9FC-8518-0C270A13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0739" y="2532869"/>
            <a:ext cx="5325572" cy="3317501"/>
          </a:xfrm>
        </p:spPr>
        <p:txBody>
          <a:bodyPr/>
          <a:lstStyle/>
          <a:p>
            <a:r>
              <a:rPr lang="en-GB" b="1" dirty="0"/>
              <a:t>1. Information Retrieval Layer</a:t>
            </a:r>
          </a:p>
          <a:p>
            <a:r>
              <a:rPr lang="en-GB" b="1" dirty="0"/>
              <a:t>2. Cognitive Layer</a:t>
            </a:r>
          </a:p>
          <a:p>
            <a:r>
              <a:rPr lang="en-GB" b="1" dirty="0"/>
              <a:t>3. User Layer</a:t>
            </a:r>
          </a:p>
          <a:p>
            <a:endParaRPr lang="en-GB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E1EAE-0F45-5C93-1145-2E9DE45104EE}"/>
              </a:ext>
            </a:extLst>
          </p:cNvPr>
          <p:cNvSpPr txBox="1"/>
          <p:nvPr/>
        </p:nvSpPr>
        <p:spPr>
          <a:xfrm>
            <a:off x="6904893" y="1531498"/>
            <a:ext cx="4711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 architecture is divided into three main layers: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94B34A-501F-64D1-1B87-A10EB26EBA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8" t="1484" r="5154" b="74"/>
          <a:stretch/>
        </p:blipFill>
        <p:spPr>
          <a:xfrm>
            <a:off x="257908" y="1414267"/>
            <a:ext cx="6541477" cy="505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682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2806DFD-E192-42CC-B190-3C4C95B8F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9867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0F29B-ACB4-4964-1BC7-4F7980E6B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697" y="1949051"/>
            <a:ext cx="5644108" cy="4056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800" b="1" dirty="0"/>
              <a:t>1. Information Retrieval Layer</a:t>
            </a:r>
            <a:endParaRPr lang="en-US" sz="4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7D8ED-4DB6-46C0-AE81-24DA0AAF9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6204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C12349-62E6-4BD7-9794-8785CD02D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3" y="0"/>
            <a:ext cx="369012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CDD5A4AA-8515-49AE-8C6C-9CF6E14C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431831" y="1949051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A6224C-F0EC-9BAB-A3C0-B6DCB831920E}"/>
              </a:ext>
            </a:extLst>
          </p:cNvPr>
          <p:cNvSpPr txBox="1"/>
          <p:nvPr/>
        </p:nvSpPr>
        <p:spPr>
          <a:xfrm>
            <a:off x="1269831" y="2068985"/>
            <a:ext cx="34778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layer is responsible for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collecting data</a:t>
            </a:r>
            <a:r>
              <a:rPr lang="en-GB" dirty="0"/>
              <a:t> from the environment using drones equipped with sensors. </a:t>
            </a:r>
            <a:r>
              <a:rPr lang="en-GB" i="1" dirty="0"/>
              <a:t>Each drone is controlled by a proxy agent that acts as a bridge between the drone's hardware and the software system</a:t>
            </a:r>
            <a:r>
              <a:rPr lang="en-GB" dirty="0"/>
              <a:t>. The drones gather information like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images, temperature readings, and toxic gas levels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4135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C0842D-6E9D-7026-D80C-B82D2713D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F507E94-E458-284C-850A-CA0B99E8C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689A1F-25E0-7329-53D0-BF34DD816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920E3F-88C3-6531-4548-C441156D1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EE594C-4D14-ADC6-FF67-CB1C468F6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83280C-9DD4-358C-7F00-E6A556691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2D1730-7A7E-FFF9-6789-774281D87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337BC5-760D-30FC-FAA9-78A987A4D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D7CA1D2-0520-A558-2294-8B1ACA6A5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9867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B0EE32-EA8F-387E-0440-DA08FA33D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697" y="1949051"/>
            <a:ext cx="5644108" cy="4056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800" b="1" dirty="0"/>
              <a:t>2. Cognitive Layer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46D682-122A-FEDC-43A6-B411E614F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6204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AA05B7-11A9-9A0A-1C35-DDF7F1E3B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3" y="0"/>
            <a:ext cx="369012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CC4E018F-0497-BA66-E14C-CE9F33232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431831" y="1949051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01D9A-807F-0E3A-D4AB-2D4934993449}"/>
              </a:ext>
            </a:extLst>
          </p:cNvPr>
          <p:cNvSpPr txBox="1"/>
          <p:nvPr/>
        </p:nvSpPr>
        <p:spPr>
          <a:xfrm>
            <a:off x="1051120" y="1456692"/>
            <a:ext cx="36136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layer processes the data collected by the drones and analyzes the situation. It consists of intelligent agents that: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Identify abnormal situations </a:t>
            </a:r>
            <a:r>
              <a:rPr lang="en-GB" dirty="0"/>
              <a:t>(e.g., spreading fires or toxic smoke).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Share</a:t>
            </a:r>
            <a:r>
              <a:rPr lang="en-GB" dirty="0"/>
              <a:t> their findings on a shared communication platform called the "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blackboard</a:t>
            </a:r>
            <a:r>
              <a:rPr lang="en-GB" dirty="0"/>
              <a:t>.”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Combine information from different drones to get a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complete picture</a:t>
            </a:r>
            <a:r>
              <a:rPr lang="en-GB" dirty="0"/>
              <a:t> of the disaster zone.</a:t>
            </a:r>
          </a:p>
        </p:txBody>
      </p:sp>
    </p:spTree>
    <p:extLst>
      <p:ext uri="{BB962C8B-B14F-4D97-AF65-F5344CB8AC3E}">
        <p14:creationId xmlns:p14="http://schemas.microsoft.com/office/powerpoint/2010/main" val="3237978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A22597-96C4-F503-93D6-3555509AC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8C1ECDF-CCB5-F7CD-FEAD-594424A6D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0384AD-8BA2-4F8F-89EF-26AB3D960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78DD203-1C8A-D290-1DF6-5C7791E2D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555C62-3679-B676-A12E-EF51A087D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089C62-FD33-6178-EE37-3A348DC1B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A8CC9E-6F25-6F96-03AF-06F766C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EB0C43-3FD8-4164-F0AC-D42EF2858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F59DF60-8F2D-5744-7992-EB45A89E5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9867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8A496E-2548-25C8-B6E9-8FD90A834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697" y="1949051"/>
            <a:ext cx="5644108" cy="4056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800" b="1" dirty="0"/>
              <a:t>3. User Layer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55B6A18-6E2D-F0E8-94F3-ACBF6F6A1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6204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2F175B-6D39-E547-E897-2E116FD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3" y="0"/>
            <a:ext cx="369012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O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C3987461-AD59-94DC-0EB2-DD5DA3CDC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431831" y="1949051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823B31-8FB5-DA06-197D-9F0AFB34D2DD}"/>
              </a:ext>
            </a:extLst>
          </p:cNvPr>
          <p:cNvSpPr txBox="1"/>
          <p:nvPr/>
        </p:nvSpPr>
        <p:spPr>
          <a:xfrm>
            <a:off x="1102528" y="2274837"/>
            <a:ext cx="36136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layer provides human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operators</a:t>
            </a:r>
            <a:r>
              <a:rPr lang="en-GB" dirty="0"/>
              <a:t> with visual tools to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monitor</a:t>
            </a:r>
            <a:r>
              <a:rPr lang="en-GB" dirty="0"/>
              <a:t> the situation and receive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recommendations</a:t>
            </a:r>
            <a:r>
              <a:rPr lang="en-GB" dirty="0"/>
              <a:t>. </a:t>
            </a:r>
          </a:p>
          <a:p>
            <a:endParaRPr lang="en-GB" dirty="0"/>
          </a:p>
          <a:p>
            <a:r>
              <a:rPr lang="en-GB" dirty="0"/>
              <a:t>It translates the data collected by drones into </a:t>
            </a:r>
            <a:r>
              <a:rPr lang="en-GB" b="1" dirty="0"/>
              <a:t>actionable insights</a:t>
            </a:r>
            <a:r>
              <a:rPr lang="en-GB" dirty="0"/>
              <a:t>, such as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evacuation routes </a:t>
            </a:r>
            <a:r>
              <a:rPr lang="en-GB" dirty="0"/>
              <a:t>or areas that require immediate attention.</a:t>
            </a:r>
          </a:p>
        </p:txBody>
      </p:sp>
    </p:spTree>
    <p:extLst>
      <p:ext uri="{BB962C8B-B14F-4D97-AF65-F5344CB8AC3E}">
        <p14:creationId xmlns:p14="http://schemas.microsoft.com/office/powerpoint/2010/main" val="2390682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D35468-0D32-2372-D469-D5DF177C0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579" y="427416"/>
            <a:ext cx="8262841" cy="60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7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64180-FCF1-B1DF-5C40-B93EF9324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800" b="1" dirty="0"/>
              <a:t>Key Features of the Architecture</a:t>
            </a:r>
            <a:br>
              <a:rPr lang="en-GB" sz="2800" b="1" dirty="0"/>
            </a:br>
            <a:endParaRPr lang="en-RO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63558-89AC-DA75-2AFA-DA482889F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Communication Mechanisms</a:t>
            </a:r>
            <a:r>
              <a:rPr lang="en-GB" dirty="0"/>
              <a:t>: The agents use three types of communication: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direct messaging</a:t>
            </a:r>
            <a:r>
              <a:rPr lang="en-GB" dirty="0"/>
              <a:t>,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event channels</a:t>
            </a:r>
            <a:r>
              <a:rPr lang="en-GB" dirty="0"/>
              <a:t>, and a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shared </a:t>
            </a:r>
            <a:r>
              <a:rPr lang="en-GB" b="1" dirty="0">
                <a:solidFill>
                  <a:schemeClr val="tx2">
                    <a:lumMod val="50000"/>
                  </a:schemeClr>
                </a:solidFill>
              </a:rPr>
              <a:t>blackboard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system</a:t>
            </a:r>
            <a:r>
              <a:rPr lang="en-GB" dirty="0"/>
              <a:t>. These mechanisms ensure that information flows smoothly between agents and human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Scalability</a:t>
            </a:r>
            <a:r>
              <a:rPr lang="en-GB" dirty="0"/>
              <a:t>: The system can be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expanded</a:t>
            </a:r>
            <a:r>
              <a:rPr lang="en-GB" dirty="0"/>
              <a:t> by adding 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more drones</a:t>
            </a:r>
            <a:r>
              <a:rPr lang="en-GB" dirty="0"/>
              <a:t> or agents without significant changes to the architecture.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Robustness</a:t>
            </a:r>
            <a:r>
              <a:rPr lang="en-GB" dirty="0"/>
              <a:t>: The system is designed to handle failures, such as a drone malfunctioning during a mission.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8100049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{064F26EF-AF16-924D-93FF-08EB2057C29E}tf16401378</Template>
  <TotalTime>213</TotalTime>
  <Words>847</Words>
  <Application>Microsoft Macintosh PowerPoint</Application>
  <PresentationFormat>Widescreen</PresentationFormat>
  <Paragraphs>98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Helvetica</vt:lpstr>
      <vt:lpstr>MS Shell Dlg 2</vt:lpstr>
      <vt:lpstr>Wingdings</vt:lpstr>
      <vt:lpstr>Wingdings 3</vt:lpstr>
      <vt:lpstr>Madison</vt:lpstr>
      <vt:lpstr>Oprea Darius-Emanuel IVA 1 Jan 2025</vt:lpstr>
      <vt:lpstr>Introduction </vt:lpstr>
      <vt:lpstr>Motivation </vt:lpstr>
      <vt:lpstr>Proposed Multi-Agent Architecture </vt:lpstr>
      <vt:lpstr>1. Information Retrieval Layer</vt:lpstr>
      <vt:lpstr>2. Cognitive Layer</vt:lpstr>
      <vt:lpstr>3. User Layer</vt:lpstr>
      <vt:lpstr>PowerPoint Presentation</vt:lpstr>
      <vt:lpstr>Key Features of the Architecture </vt:lpstr>
      <vt:lpstr>Case Study: Industrial Complex and City Scenario </vt:lpstr>
      <vt:lpstr>PowerPoint Presentation</vt:lpstr>
      <vt:lpstr>Results and Discussion</vt:lpstr>
      <vt:lpstr>Conclusion</vt:lpstr>
      <vt:lpstr>Key Takeaways</vt:lpstr>
      <vt:lpstr>THANK YOU!  OPREA DARIUS-EMANUEL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Darius-Emanuel Oprea</dc:creator>
  <cp:lastModifiedBy>Darius-Emanuel Oprea</cp:lastModifiedBy>
  <cp:revision>3</cp:revision>
  <dcterms:created xsi:type="dcterms:W3CDTF">2025-01-11T07:44:09Z</dcterms:created>
  <dcterms:modified xsi:type="dcterms:W3CDTF">2025-01-15T14:08:47Z</dcterms:modified>
</cp:coreProperties>
</file>

<file path=docProps/thumbnail.jpeg>
</file>